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64" r:id="rId3"/>
    <p:sldId id="298" r:id="rId4"/>
    <p:sldId id="267" r:id="rId5"/>
    <p:sldId id="309" r:id="rId6"/>
    <p:sldId id="265" r:id="rId7"/>
    <p:sldId id="266" r:id="rId8"/>
    <p:sldId id="274"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276" r:id="rId32"/>
    <p:sldId id="27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913"/>
    <a:srgbClr val="CC3300"/>
    <a:srgbClr val="990033"/>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CF4BFA9-4302-4CB5-949A-2BB86A551E49}" type="datetimeFigureOut">
              <a:rPr lang="en-US" smtClean="0"/>
              <a:pPr/>
              <a:t>3/13/2023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BB27F64-1D04-4D3B-BD94-2C86F4BA171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CF4BFA9-4302-4CB5-949A-2BB86A551E49}" type="datetimeFigureOut">
              <a:rPr lang="en-US" smtClean="0"/>
              <a:pPr/>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CF4BFA9-4302-4CB5-949A-2BB86A551E49}" type="datetimeFigureOut">
              <a:rPr lang="en-US" smtClean="0"/>
              <a:pPr/>
              <a:t>3/13/2023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4BFA9-4302-4CB5-949A-2BB86A551E49}" type="datetimeFigureOut">
              <a:rPr lang="en-US" smtClean="0"/>
              <a:pPr/>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0BB27F64-1D04-4D3B-BD94-2C86F4BA1710}"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CF4BFA9-4302-4CB5-949A-2BB86A551E49}" type="datetimeFigureOut">
              <a:rPr lang="en-US" smtClean="0"/>
              <a:pPr/>
              <a:t>3/13/2023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BB27F64-1D04-4D3B-BD94-2C86F4BA1710}"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77" y="3068960"/>
            <a:ext cx="7711619" cy="988067"/>
          </a:xfrm>
        </p:spPr>
        <p:txBody>
          <a:bodyPr>
            <a:normAutofit/>
          </a:bodyPr>
          <a:lstStyle/>
          <a:p>
            <a:pPr algn="ctr"/>
            <a:r>
              <a:rPr lang="en-US" sz="4000" b="1" dirty="0" smtClean="0">
                <a:cs typeface="Times New Roman" pitchFamily="18" charset="0"/>
              </a:rPr>
              <a:t>AIRLINE RESERVATION SYSTEM</a:t>
            </a:r>
            <a:endParaRPr lang="en-US" sz="4000" b="1" dirty="0">
              <a:cs typeface="Times New Roman" pitchFamily="18" charset="0"/>
            </a:endParaRPr>
          </a:p>
        </p:txBody>
      </p:sp>
      <p:sp>
        <p:nvSpPr>
          <p:cNvPr id="4" name="TextBox 3"/>
          <p:cNvSpPr txBox="1"/>
          <p:nvPr/>
        </p:nvSpPr>
        <p:spPr>
          <a:xfrm>
            <a:off x="2123728" y="5102319"/>
            <a:ext cx="4752528" cy="430887"/>
          </a:xfrm>
          <a:prstGeom prst="rect">
            <a:avLst/>
          </a:prstGeom>
          <a:noFill/>
        </p:spPr>
        <p:txBody>
          <a:bodyPr wrap="square" rtlCol="0">
            <a:spAutoFit/>
          </a:bodyPr>
          <a:lstStyle/>
          <a:p>
            <a:pPr algn="ctr"/>
            <a:r>
              <a:rPr lang="en-US" sz="2200" b="1" dirty="0" smtClean="0">
                <a:solidFill>
                  <a:schemeClr val="tx2"/>
                </a:solidFill>
                <a:latin typeface="+mj-lt"/>
                <a:cs typeface="Times New Roman" pitchFamily="18" charset="0"/>
              </a:rPr>
              <a:t>PG DAC (Sept 2022) </a:t>
            </a:r>
            <a:r>
              <a:rPr lang="en-US" sz="2200" b="1" dirty="0" smtClean="0">
                <a:solidFill>
                  <a:schemeClr val="tx2"/>
                </a:solidFill>
                <a:latin typeface="+mj-lt"/>
                <a:cs typeface="Times New Roman" pitchFamily="18" charset="0"/>
              </a:rPr>
              <a:t>Group-15</a:t>
            </a:r>
            <a:endParaRPr lang="en-US" sz="2200" b="1" dirty="0">
              <a:solidFill>
                <a:schemeClr val="tx2"/>
              </a:solidFill>
              <a:latin typeface="+mj-lt"/>
              <a:cs typeface="Times New Roman" pitchFamily="18" charset="0"/>
            </a:endParaRPr>
          </a:p>
        </p:txBody>
      </p:sp>
      <p:sp>
        <p:nvSpPr>
          <p:cNvPr id="5" name="TextBox 4"/>
          <p:cNvSpPr txBox="1"/>
          <p:nvPr/>
        </p:nvSpPr>
        <p:spPr>
          <a:xfrm>
            <a:off x="1953086" y="5471651"/>
            <a:ext cx="5472608" cy="1631216"/>
          </a:xfrm>
          <a:prstGeom prst="rect">
            <a:avLst/>
          </a:prstGeom>
          <a:noFill/>
        </p:spPr>
        <p:txBody>
          <a:bodyPr wrap="square" rtlCol="0">
            <a:spAutoFit/>
          </a:bodyPr>
          <a:lstStyle/>
          <a:p>
            <a:pPr marL="342900" indent="-342900">
              <a:buFont typeface="+mj-lt"/>
              <a:buAutoNum type="arabicPeriod"/>
            </a:pPr>
            <a:r>
              <a:rPr lang="en-US" sz="2000" b="1" dirty="0" err="1" smtClean="0">
                <a:solidFill>
                  <a:srgbClr val="770913"/>
                </a:solidFill>
                <a:latin typeface="+mj-lt"/>
                <a:cs typeface="Times New Roman" pitchFamily="18" charset="0"/>
              </a:rPr>
              <a:t>Chetan</a:t>
            </a:r>
            <a:r>
              <a:rPr lang="en-US" sz="2000" b="1" dirty="0" smtClean="0">
                <a:solidFill>
                  <a:srgbClr val="770913"/>
                </a:solidFill>
                <a:latin typeface="+mj-lt"/>
                <a:cs typeface="Times New Roman" pitchFamily="18" charset="0"/>
              </a:rPr>
              <a:t> </a:t>
            </a:r>
            <a:r>
              <a:rPr lang="en-US" sz="2000" b="1" dirty="0" err="1" smtClean="0">
                <a:solidFill>
                  <a:srgbClr val="770913"/>
                </a:solidFill>
                <a:latin typeface="+mj-lt"/>
                <a:cs typeface="Times New Roman" pitchFamily="18" charset="0"/>
              </a:rPr>
              <a:t>Nagmoti</a:t>
            </a:r>
            <a:r>
              <a:rPr lang="en-US" sz="2000" b="1" dirty="0" smtClean="0">
                <a:solidFill>
                  <a:srgbClr val="770913"/>
                </a:solidFill>
                <a:latin typeface="+mj-lt"/>
                <a:cs typeface="Times New Roman" pitchFamily="18" charset="0"/>
              </a:rPr>
              <a:t>                  (</a:t>
            </a:r>
            <a:r>
              <a:rPr lang="en-US" sz="2000" b="1" dirty="0" smtClean="0">
                <a:solidFill>
                  <a:srgbClr val="770913"/>
                </a:solidFill>
                <a:latin typeface="+mj-lt"/>
                <a:cs typeface="Times New Roman" pitchFamily="18" charset="0"/>
              </a:rPr>
              <a:t>220910120013</a:t>
            </a:r>
            <a:r>
              <a:rPr lang="en-US" sz="2000" b="1" dirty="0" smtClean="0">
                <a:solidFill>
                  <a:srgbClr val="770913"/>
                </a:solidFill>
                <a:latin typeface="+mj-lt"/>
                <a:cs typeface="Times New Roman" pitchFamily="18" charset="0"/>
              </a:rPr>
              <a:t>)</a:t>
            </a:r>
            <a:endParaRPr lang="en-US" sz="2000" b="1" dirty="0">
              <a:solidFill>
                <a:srgbClr val="770913"/>
              </a:solidFill>
              <a:latin typeface="+mj-lt"/>
              <a:cs typeface="Times New Roman" pitchFamily="18" charset="0"/>
            </a:endParaRPr>
          </a:p>
          <a:p>
            <a:pPr marL="342900" indent="-342900">
              <a:buFont typeface="+mj-lt"/>
              <a:buAutoNum type="arabicPeriod"/>
            </a:pPr>
            <a:r>
              <a:rPr lang="en-US" sz="2000" b="1" dirty="0" err="1" smtClean="0">
                <a:solidFill>
                  <a:srgbClr val="770913"/>
                </a:solidFill>
                <a:latin typeface="+mj-lt"/>
                <a:cs typeface="Times New Roman" pitchFamily="18" charset="0"/>
              </a:rPr>
              <a:t>Bhavesh</a:t>
            </a:r>
            <a:r>
              <a:rPr lang="en-US" sz="2000" b="1" dirty="0" smtClean="0">
                <a:solidFill>
                  <a:srgbClr val="770913"/>
                </a:solidFill>
                <a:latin typeface="+mj-lt"/>
                <a:cs typeface="Times New Roman" pitchFamily="18" charset="0"/>
              </a:rPr>
              <a:t> Gupta                    (220910120009)</a:t>
            </a:r>
            <a:endParaRPr lang="en-US" sz="2000" b="1" dirty="0">
              <a:solidFill>
                <a:srgbClr val="770913"/>
              </a:solidFill>
              <a:latin typeface="+mj-lt"/>
              <a:cs typeface="Times New Roman" pitchFamily="18" charset="0"/>
            </a:endParaRPr>
          </a:p>
          <a:p>
            <a:pPr marL="342900" indent="-342900">
              <a:buFont typeface="+mj-lt"/>
              <a:buAutoNum type="arabicPeriod"/>
            </a:pPr>
            <a:r>
              <a:rPr lang="en-US" sz="2000" b="1" dirty="0" err="1" smtClean="0">
                <a:solidFill>
                  <a:srgbClr val="770913"/>
                </a:solidFill>
                <a:latin typeface="+mj-lt"/>
                <a:cs typeface="Times New Roman" pitchFamily="18" charset="0"/>
              </a:rPr>
              <a:t>Mayuresh</a:t>
            </a:r>
            <a:r>
              <a:rPr lang="en-US" sz="2000" b="1" dirty="0" smtClean="0">
                <a:solidFill>
                  <a:srgbClr val="770913"/>
                </a:solidFill>
                <a:latin typeface="+mj-lt"/>
                <a:cs typeface="Times New Roman" pitchFamily="18" charset="0"/>
              </a:rPr>
              <a:t> Kate                    (220910120029)</a:t>
            </a:r>
          </a:p>
          <a:p>
            <a:pPr marL="342900" indent="-342900">
              <a:buFont typeface="+mj-lt"/>
              <a:buAutoNum type="arabicPeriod"/>
            </a:pPr>
            <a:r>
              <a:rPr lang="en-US" sz="2000" b="1" dirty="0" err="1" smtClean="0">
                <a:solidFill>
                  <a:srgbClr val="770913"/>
                </a:solidFill>
                <a:latin typeface="+mj-lt"/>
                <a:cs typeface="Times New Roman" pitchFamily="18" charset="0"/>
              </a:rPr>
              <a:t>Sudeep</a:t>
            </a:r>
            <a:r>
              <a:rPr lang="en-US" sz="2000" b="1" dirty="0" smtClean="0">
                <a:solidFill>
                  <a:srgbClr val="770913"/>
                </a:solidFill>
                <a:latin typeface="+mj-lt"/>
                <a:cs typeface="Times New Roman" pitchFamily="18" charset="0"/>
              </a:rPr>
              <a:t>  </a:t>
            </a:r>
            <a:r>
              <a:rPr lang="en-US" sz="2000" b="1" dirty="0" err="1" smtClean="0">
                <a:solidFill>
                  <a:srgbClr val="770913"/>
                </a:solidFill>
                <a:latin typeface="+mj-lt"/>
                <a:cs typeface="Times New Roman" pitchFamily="18" charset="0"/>
              </a:rPr>
              <a:t>Suryawanshi</a:t>
            </a:r>
            <a:r>
              <a:rPr lang="en-US" sz="2000" b="1" dirty="0" smtClean="0">
                <a:solidFill>
                  <a:srgbClr val="770913"/>
                </a:solidFill>
                <a:latin typeface="+mj-lt"/>
                <a:cs typeface="Times New Roman" pitchFamily="18" charset="0"/>
              </a:rPr>
              <a:t>        </a:t>
            </a:r>
            <a:r>
              <a:rPr lang="en-US" sz="2000" b="1" dirty="0" smtClean="0">
                <a:solidFill>
                  <a:srgbClr val="770913"/>
                </a:solidFill>
                <a:cs typeface="Times New Roman" pitchFamily="18" charset="0"/>
              </a:rPr>
              <a:t>(</a:t>
            </a:r>
            <a:r>
              <a:rPr lang="en-US" sz="2000" b="1" dirty="0">
                <a:solidFill>
                  <a:srgbClr val="770913"/>
                </a:solidFill>
                <a:latin typeface="+mj-lt"/>
                <a:cs typeface="Times New Roman" pitchFamily="18" charset="0"/>
              </a:rPr>
              <a:t>220910120049</a:t>
            </a:r>
            <a:r>
              <a:rPr lang="en-US" sz="2000" b="1" dirty="0" smtClean="0">
                <a:solidFill>
                  <a:srgbClr val="770913"/>
                </a:solidFill>
                <a:cs typeface="Times New Roman" pitchFamily="18" charset="0"/>
              </a:rPr>
              <a:t>)</a:t>
            </a:r>
            <a:endParaRPr lang="en-US" sz="2000" b="1" dirty="0">
              <a:solidFill>
                <a:srgbClr val="770913"/>
              </a:solidFill>
              <a:cs typeface="Times New Roman" pitchFamily="18" charset="0"/>
            </a:endParaRPr>
          </a:p>
          <a:p>
            <a:pPr marL="342900" indent="-342900">
              <a:buFont typeface="+mj-lt"/>
              <a:buAutoNum type="arabicPeriod"/>
            </a:pPr>
            <a:endParaRPr lang="en-US" sz="2000" b="1" dirty="0">
              <a:solidFill>
                <a:srgbClr val="770913"/>
              </a:solidFill>
              <a:latin typeface="+mj-lt"/>
              <a:cs typeface="Times New Roman" pitchFamily="18" charset="0"/>
            </a:endParaRPr>
          </a:p>
        </p:txBody>
      </p:sp>
      <p:sp>
        <p:nvSpPr>
          <p:cNvPr id="6" name="TextBox 5"/>
          <p:cNvSpPr txBox="1"/>
          <p:nvPr/>
        </p:nvSpPr>
        <p:spPr>
          <a:xfrm>
            <a:off x="5004048" y="4797152"/>
            <a:ext cx="3384376" cy="369332"/>
          </a:xfrm>
          <a:prstGeom prst="rect">
            <a:avLst/>
          </a:prstGeom>
          <a:noFill/>
        </p:spPr>
        <p:txBody>
          <a:bodyPr wrap="square" rtlCol="0">
            <a:spAutoFit/>
          </a:bodyPr>
          <a:lstStyle/>
          <a:p>
            <a:endParaRPr lang="en-US" dirty="0"/>
          </a:p>
        </p:txBody>
      </p:sp>
      <p:sp>
        <p:nvSpPr>
          <p:cNvPr id="9" name="Rectangle 8"/>
          <p:cNvSpPr/>
          <p:nvPr/>
        </p:nvSpPr>
        <p:spPr>
          <a:xfrm>
            <a:off x="630316" y="4216532"/>
            <a:ext cx="7920880" cy="984885"/>
          </a:xfrm>
          <a:prstGeom prst="rect">
            <a:avLst/>
          </a:prstGeom>
        </p:spPr>
        <p:txBody>
          <a:bodyPr wrap="square">
            <a:spAutoFit/>
          </a:bodyPr>
          <a:lstStyle/>
          <a:p>
            <a:pPr algn="ctr">
              <a:tabLst>
                <a:tab pos="2971800" algn="ctr"/>
                <a:tab pos="5943600" algn="r"/>
              </a:tabLst>
            </a:pPr>
            <a:r>
              <a:rPr lang="en-US" dirty="0">
                <a:solidFill>
                  <a:srgbClr val="A50021"/>
                </a:solidFill>
                <a:latin typeface="+mj-lt"/>
                <a:ea typeface="Times New Roman"/>
                <a:cs typeface="Times New Roman"/>
              </a:rPr>
              <a:t>Under </a:t>
            </a:r>
            <a:r>
              <a:rPr lang="en-US" dirty="0">
                <a:solidFill>
                  <a:srgbClr val="A50021"/>
                </a:solidFill>
                <a:latin typeface="+mj-lt"/>
                <a:ea typeface="Times New Roman"/>
                <a:cs typeface="Times New Roman" pitchFamily="18" charset="0"/>
              </a:rPr>
              <a:t>the</a:t>
            </a:r>
            <a:r>
              <a:rPr lang="en-US" dirty="0">
                <a:solidFill>
                  <a:srgbClr val="A50021"/>
                </a:solidFill>
                <a:latin typeface="+mj-lt"/>
                <a:ea typeface="Times New Roman"/>
                <a:cs typeface="Times New Roman"/>
              </a:rPr>
              <a:t> </a:t>
            </a:r>
            <a:r>
              <a:rPr lang="en-US" dirty="0" smtClean="0">
                <a:solidFill>
                  <a:srgbClr val="A50021"/>
                </a:solidFill>
                <a:latin typeface="+mj-lt"/>
                <a:ea typeface="Times New Roman"/>
                <a:cs typeface="Times New Roman"/>
              </a:rPr>
              <a:t>guidance of</a:t>
            </a:r>
          </a:p>
          <a:p>
            <a:pPr algn="ctr">
              <a:tabLst>
                <a:tab pos="2971800" algn="ctr"/>
                <a:tab pos="5943600" algn="r"/>
              </a:tabLst>
            </a:pPr>
            <a:r>
              <a:rPr lang="en-US" sz="2400" b="1" dirty="0" smtClean="0">
                <a:solidFill>
                  <a:srgbClr val="A50021"/>
                </a:solidFill>
                <a:latin typeface="+mj-lt"/>
                <a:cs typeface="Times New Roman" pitchFamily="18" charset="0"/>
              </a:rPr>
              <a:t>Mr. </a:t>
            </a:r>
            <a:r>
              <a:rPr lang="en-US" sz="2400" b="1" dirty="0" err="1" smtClean="0">
                <a:solidFill>
                  <a:srgbClr val="A50021"/>
                </a:solidFill>
                <a:latin typeface="+mj-lt"/>
                <a:cs typeface="Times New Roman" pitchFamily="18" charset="0"/>
              </a:rPr>
              <a:t>Zeeshan</a:t>
            </a:r>
            <a:r>
              <a:rPr lang="en-US" sz="2400" b="1" dirty="0" smtClean="0">
                <a:solidFill>
                  <a:srgbClr val="A50021"/>
                </a:solidFill>
                <a:latin typeface="+mj-lt"/>
                <a:cs typeface="Times New Roman" pitchFamily="18" charset="0"/>
              </a:rPr>
              <a:t> Ahmad Khan</a:t>
            </a:r>
            <a:endParaRPr lang="en-US" sz="2400" dirty="0">
              <a:solidFill>
                <a:srgbClr val="A50021"/>
              </a:solidFill>
              <a:latin typeface="+mj-lt"/>
              <a:cs typeface="Times New Roman" pitchFamily="18" charset="0"/>
            </a:endParaRPr>
          </a:p>
          <a:p>
            <a:pPr algn="ctr">
              <a:tabLst>
                <a:tab pos="2971800" algn="ctr"/>
                <a:tab pos="5943600" algn="r"/>
              </a:tabLst>
            </a:pPr>
            <a:endParaRPr lang="en-US" sz="1600" dirty="0">
              <a:solidFill>
                <a:srgbClr val="A50021"/>
              </a:solidFill>
              <a:latin typeface="+mj-lt"/>
              <a:ea typeface="Times New Roman"/>
              <a:cs typeface="Times New Roman"/>
            </a:endParaRPr>
          </a:p>
        </p:txBody>
      </p:sp>
      <p:pic>
        <p:nvPicPr>
          <p:cNvPr id="10" name="image1.jpeg"/>
          <p:cNvPicPr/>
          <p:nvPr/>
        </p:nvPicPr>
        <p:blipFill>
          <a:blip r:embed="rId2" cstate="print"/>
          <a:stretch>
            <a:fillRect/>
          </a:stretch>
        </p:blipFill>
        <p:spPr>
          <a:xfrm>
            <a:off x="3798668" y="1563458"/>
            <a:ext cx="1781444" cy="1710189"/>
          </a:xfrm>
          <a:prstGeom prst="rect">
            <a:avLst/>
          </a:prstGeom>
        </p:spPr>
      </p:pic>
      <p:sp>
        <p:nvSpPr>
          <p:cNvPr id="11" name="TextBox 10"/>
          <p:cNvSpPr txBox="1"/>
          <p:nvPr/>
        </p:nvSpPr>
        <p:spPr>
          <a:xfrm>
            <a:off x="278146" y="548680"/>
            <a:ext cx="8614334" cy="954107"/>
          </a:xfrm>
          <a:prstGeom prst="rect">
            <a:avLst/>
          </a:prstGeom>
          <a:noFill/>
        </p:spPr>
        <p:txBody>
          <a:bodyPr wrap="square" rtlCol="0">
            <a:spAutoFit/>
          </a:bodyPr>
          <a:lstStyle/>
          <a:p>
            <a:pPr algn="ctr"/>
            <a:r>
              <a:rPr lang="en-US" sz="2800" b="1" dirty="0" smtClean="0">
                <a:solidFill>
                  <a:schemeClr val="accent1"/>
                </a:solidFill>
                <a:latin typeface="+mj-lt"/>
                <a:cs typeface="Times New Roman" pitchFamily="18" charset="0"/>
              </a:rPr>
              <a:t>CENTRE FOR DEVELOPMENT OF ADVANCED COMPUTING, NEW DELHI</a:t>
            </a:r>
            <a:endParaRPr lang="en-US" sz="2800" b="1" dirty="0">
              <a:solidFill>
                <a:schemeClr val="accent1"/>
              </a:solidFill>
              <a:latin typeface="+mj-lt"/>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63688" y="704088"/>
            <a:ext cx="5112568" cy="564672"/>
          </a:xfrm>
        </p:spPr>
        <p:txBody>
          <a:bodyPr>
            <a:normAutofit fontScale="90000"/>
          </a:bodyPr>
          <a:lstStyle/>
          <a:p>
            <a:r>
              <a:rPr lang="en-US" dirty="0" smtClean="0"/>
              <a:t>User Flow Chart</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9632" y="1628800"/>
            <a:ext cx="6840760" cy="4608512"/>
          </a:xfrm>
          <a:prstGeom prst="rect">
            <a:avLst/>
          </a:prstGeom>
        </p:spPr>
      </p:pic>
    </p:spTree>
    <p:extLst>
      <p:ext uri="{BB962C8B-B14F-4D97-AF65-F5344CB8AC3E}">
        <p14:creationId xmlns:p14="http://schemas.microsoft.com/office/powerpoint/2010/main" val="219162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880" y="692696"/>
            <a:ext cx="3096344" cy="780696"/>
          </a:xfrm>
        </p:spPr>
        <p:txBody>
          <a:bodyPr>
            <a:normAutofit fontScale="90000"/>
          </a:bodyPr>
          <a:lstStyle/>
          <a:p>
            <a:r>
              <a:rPr lang="en-US" sz="4500" dirty="0"/>
              <a:t>Register</a:t>
            </a:r>
            <a:r>
              <a:rPr lang="en-US" dirty="0" smtClean="0"/>
              <a:t> </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700808"/>
            <a:ext cx="6816072" cy="4695800"/>
          </a:xfrm>
          <a:prstGeom prst="rect">
            <a:avLst/>
          </a:prstGeom>
          <a:noFill/>
          <a:ln>
            <a:noFill/>
          </a:ln>
        </p:spPr>
      </p:pic>
    </p:spTree>
    <p:extLst>
      <p:ext uri="{BB962C8B-B14F-4D97-AF65-F5344CB8AC3E}">
        <p14:creationId xmlns:p14="http://schemas.microsoft.com/office/powerpoint/2010/main" val="1492366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872" y="260648"/>
            <a:ext cx="1800200" cy="938368"/>
          </a:xfrm>
        </p:spPr>
        <p:txBody>
          <a:bodyPr>
            <a:normAutofit/>
          </a:bodyPr>
          <a:lstStyle/>
          <a:p>
            <a:r>
              <a:rPr lang="en-US" dirty="0" smtClean="0"/>
              <a:t>Login</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484784"/>
            <a:ext cx="7555843" cy="4389437"/>
          </a:xfrm>
          <a:prstGeom prst="rect">
            <a:avLst/>
          </a:prstGeom>
          <a:noFill/>
          <a:ln>
            <a:noFill/>
          </a:ln>
        </p:spPr>
      </p:pic>
    </p:spTree>
    <p:extLst>
      <p:ext uri="{BB962C8B-B14F-4D97-AF65-F5344CB8AC3E}">
        <p14:creationId xmlns:p14="http://schemas.microsoft.com/office/powerpoint/2010/main" val="1538938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9772" y="620688"/>
            <a:ext cx="4104456" cy="578328"/>
          </a:xfrm>
        </p:spPr>
        <p:txBody>
          <a:bodyPr>
            <a:normAutofit fontScale="90000"/>
          </a:bodyPr>
          <a:lstStyle/>
          <a:p>
            <a:r>
              <a:rPr lang="en-US" dirty="0" smtClean="0"/>
              <a:t>Forgot Password</a:t>
            </a:r>
            <a:endParaRPr lang="en-US" dirty="0"/>
          </a:p>
        </p:txBody>
      </p:sp>
      <p:pic>
        <p:nvPicPr>
          <p:cNvPr id="4" name="Picture 2" descr="C:\Users\win\Pictures\ForgotPassword.PNG"/>
          <p:cNvPicPr>
            <a:picLocks noGrp="1" noChangeAspect="1" noChangeArrowheads="1"/>
          </p:cNvPicPr>
          <p:nvPr>
            <p:ph idx="1"/>
          </p:nvPr>
        </p:nvPicPr>
        <p:blipFill>
          <a:blip r:embed="rId2" cstate="print"/>
          <a:srcRect/>
          <a:stretch>
            <a:fillRect/>
          </a:stretch>
        </p:blipFill>
        <p:spPr bwMode="auto">
          <a:xfrm>
            <a:off x="1729286" y="1556792"/>
            <a:ext cx="5685428" cy="4389437"/>
          </a:xfrm>
          <a:prstGeom prst="rect">
            <a:avLst/>
          </a:prstGeom>
          <a:noFill/>
        </p:spPr>
      </p:pic>
    </p:spTree>
    <p:extLst>
      <p:ext uri="{BB962C8B-B14F-4D97-AF65-F5344CB8AC3E}">
        <p14:creationId xmlns:p14="http://schemas.microsoft.com/office/powerpoint/2010/main" val="57954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1880" y="620688"/>
            <a:ext cx="2160240" cy="722344"/>
          </a:xfrm>
        </p:spPr>
        <p:txBody>
          <a:bodyPr>
            <a:normAutofit fontScale="90000"/>
          </a:bodyPr>
          <a:lstStyle/>
          <a:p>
            <a:r>
              <a:rPr lang="en-US" dirty="0" smtClean="0"/>
              <a:t>Login</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94078" y="1935163"/>
            <a:ext cx="7555843" cy="4389437"/>
          </a:xfrm>
          <a:prstGeom prst="rect">
            <a:avLst/>
          </a:prstGeom>
          <a:noFill/>
          <a:ln>
            <a:noFill/>
          </a:ln>
        </p:spPr>
      </p:pic>
    </p:spTree>
    <p:extLst>
      <p:ext uri="{BB962C8B-B14F-4D97-AF65-F5344CB8AC3E}">
        <p14:creationId xmlns:p14="http://schemas.microsoft.com/office/powerpoint/2010/main" val="358201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776" y="476672"/>
            <a:ext cx="3456384" cy="722344"/>
          </a:xfrm>
        </p:spPr>
        <p:txBody>
          <a:bodyPr>
            <a:normAutofit fontScale="90000"/>
          </a:bodyPr>
          <a:lstStyle/>
          <a:p>
            <a:r>
              <a:rPr lang="en-US" dirty="0" smtClean="0"/>
              <a:t>Search Flight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1412777"/>
            <a:ext cx="6722116" cy="4911824"/>
          </a:xfrm>
          <a:prstGeom prst="rect">
            <a:avLst/>
          </a:prstGeom>
          <a:noFill/>
          <a:ln>
            <a:noFill/>
          </a:ln>
        </p:spPr>
      </p:pic>
    </p:spTree>
    <p:extLst>
      <p:ext uri="{BB962C8B-B14F-4D97-AF65-F5344CB8AC3E}">
        <p14:creationId xmlns:p14="http://schemas.microsoft.com/office/powerpoint/2010/main" val="3667926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800" y="476672"/>
            <a:ext cx="3096344" cy="722344"/>
          </a:xfrm>
        </p:spPr>
        <p:txBody>
          <a:bodyPr>
            <a:normAutofit fontScale="90000"/>
          </a:bodyPr>
          <a:lstStyle/>
          <a:p>
            <a:r>
              <a:rPr lang="en-US" dirty="0" smtClean="0"/>
              <a:t>After Book</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1412777"/>
            <a:ext cx="7272808" cy="4464495"/>
          </a:xfrm>
          <a:prstGeom prst="rect">
            <a:avLst/>
          </a:prstGeom>
        </p:spPr>
      </p:pic>
    </p:spTree>
    <p:extLst>
      <p:ext uri="{BB962C8B-B14F-4D97-AF65-F5344CB8AC3E}">
        <p14:creationId xmlns:p14="http://schemas.microsoft.com/office/powerpoint/2010/main" val="155492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476672"/>
            <a:ext cx="5184576" cy="576064"/>
          </a:xfrm>
        </p:spPr>
        <p:txBody>
          <a:bodyPr>
            <a:normAutofit fontScale="90000"/>
          </a:bodyPr>
          <a:lstStyle/>
          <a:p>
            <a:r>
              <a:rPr lang="en-US" dirty="0" smtClean="0"/>
              <a:t>Booking Summary</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9592" y="1196753"/>
            <a:ext cx="6783005" cy="5127848"/>
          </a:xfrm>
          <a:prstGeom prst="rect">
            <a:avLst/>
          </a:prstGeom>
        </p:spPr>
      </p:pic>
    </p:spTree>
    <p:extLst>
      <p:ext uri="{BB962C8B-B14F-4D97-AF65-F5344CB8AC3E}">
        <p14:creationId xmlns:p14="http://schemas.microsoft.com/office/powerpoint/2010/main" val="3045959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0" y="404664"/>
            <a:ext cx="2880320" cy="722344"/>
          </a:xfrm>
        </p:spPr>
        <p:txBody>
          <a:bodyPr>
            <a:normAutofit fontScale="90000"/>
          </a:bodyPr>
          <a:lstStyle/>
          <a:p>
            <a:r>
              <a:rPr lang="en-US" dirty="0" smtClean="0"/>
              <a:t>Payment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7398" y="1935163"/>
            <a:ext cx="7469204" cy="4389437"/>
          </a:xfrm>
          <a:prstGeom prst="rect">
            <a:avLst/>
          </a:prstGeom>
          <a:noFill/>
          <a:ln>
            <a:noFill/>
          </a:ln>
        </p:spPr>
      </p:pic>
    </p:spTree>
    <p:extLst>
      <p:ext uri="{BB962C8B-B14F-4D97-AF65-F5344CB8AC3E}">
        <p14:creationId xmlns:p14="http://schemas.microsoft.com/office/powerpoint/2010/main" val="36349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9752" y="332656"/>
            <a:ext cx="4618856" cy="866360"/>
          </a:xfrm>
        </p:spPr>
        <p:txBody>
          <a:bodyPr/>
          <a:lstStyle/>
          <a:p>
            <a:r>
              <a:rPr lang="en-US" dirty="0" smtClean="0"/>
              <a:t>Ticket Generated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7388" y="1340768"/>
            <a:ext cx="7485011" cy="4983833"/>
          </a:xfrm>
          <a:prstGeom prst="rect">
            <a:avLst/>
          </a:prstGeom>
        </p:spPr>
      </p:pic>
    </p:spTree>
    <p:extLst>
      <p:ext uri="{BB962C8B-B14F-4D97-AF65-F5344CB8AC3E}">
        <p14:creationId xmlns:p14="http://schemas.microsoft.com/office/powerpoint/2010/main" val="241292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28" y="7818"/>
            <a:ext cx="4968552" cy="1152128"/>
          </a:xfrm>
        </p:spPr>
        <p:txBody>
          <a:bodyPr/>
          <a:lstStyle/>
          <a:p>
            <a:pPr algn="ctr"/>
            <a:r>
              <a:rPr lang="en-US" sz="4800" b="1" dirty="0" smtClean="0"/>
              <a:t>Introduction</a:t>
            </a:r>
            <a:endParaRPr lang="en-US" sz="4800" b="1" dirty="0"/>
          </a:p>
        </p:txBody>
      </p:sp>
      <p:sp>
        <p:nvSpPr>
          <p:cNvPr id="3" name="Content Placeholder 2"/>
          <p:cNvSpPr>
            <a:spLocks noGrp="1"/>
          </p:cNvSpPr>
          <p:nvPr>
            <p:ph idx="1"/>
          </p:nvPr>
        </p:nvSpPr>
        <p:spPr>
          <a:xfrm>
            <a:off x="395536" y="1340768"/>
            <a:ext cx="8352928" cy="5040560"/>
          </a:xfrm>
        </p:spPr>
        <p:txBody>
          <a:bodyPr>
            <a:noAutofit/>
          </a:bodyPr>
          <a:lstStyle/>
          <a:p>
            <a:pPr algn="just"/>
            <a:r>
              <a:rPr lang="en-US" sz="2400" dirty="0"/>
              <a:t>The airline reservation system project aims to create a platform for passengers to book and manage their flights online. The system will provide a user-friendly interface for customers to search for flights, view schedules, and make reservations. It will also enable them to manage their bookings, including changing or cancelling flights.</a:t>
            </a:r>
          </a:p>
          <a:p>
            <a:pPr marL="0" indent="0" algn="just">
              <a:buNone/>
            </a:pPr>
            <a:endParaRPr lang="en-US" sz="2400" dirty="0"/>
          </a:p>
          <a:p>
            <a:pPr algn="just"/>
            <a:r>
              <a:rPr lang="en-US" sz="2400" dirty="0"/>
              <a:t>Overall, the airline reservation system project will streamline the booking process for customers and airlines, making it more efficient and convenient for all parties involved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716" y="404664"/>
            <a:ext cx="5112568" cy="794352"/>
          </a:xfrm>
        </p:spPr>
        <p:txBody>
          <a:bodyPr>
            <a:normAutofit fontScale="90000"/>
          </a:bodyPr>
          <a:lstStyle/>
          <a:p>
            <a:r>
              <a:rPr lang="en-US" dirty="0" smtClean="0"/>
              <a:t>Successful Ticket Mail</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88896" y="1412776"/>
            <a:ext cx="7566208" cy="4389437"/>
          </a:xfrm>
          <a:prstGeom prst="rect">
            <a:avLst/>
          </a:prstGeom>
        </p:spPr>
      </p:pic>
    </p:spTree>
    <p:extLst>
      <p:ext uri="{BB962C8B-B14F-4D97-AF65-F5344CB8AC3E}">
        <p14:creationId xmlns:p14="http://schemas.microsoft.com/office/powerpoint/2010/main" val="136982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740" y="404664"/>
            <a:ext cx="4464496" cy="794352"/>
          </a:xfrm>
        </p:spPr>
        <p:txBody>
          <a:bodyPr>
            <a:normAutofit fontScale="90000"/>
          </a:bodyPr>
          <a:lstStyle/>
          <a:p>
            <a:r>
              <a:rPr lang="en-US" dirty="0" smtClean="0"/>
              <a:t>Admin Flow Chart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40" y="1935163"/>
            <a:ext cx="6264696" cy="4389437"/>
          </a:xfrm>
          <a:prstGeom prst="rect">
            <a:avLst/>
          </a:prstGeom>
        </p:spPr>
      </p:pic>
    </p:spTree>
    <p:extLst>
      <p:ext uri="{BB962C8B-B14F-4D97-AF65-F5344CB8AC3E}">
        <p14:creationId xmlns:p14="http://schemas.microsoft.com/office/powerpoint/2010/main" val="1801778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799" y="332656"/>
            <a:ext cx="3600400" cy="710952"/>
          </a:xfrm>
        </p:spPr>
        <p:txBody>
          <a:bodyPr>
            <a:normAutofit fontScale="90000"/>
          </a:bodyPr>
          <a:lstStyle/>
          <a:p>
            <a:r>
              <a:rPr lang="en-US" dirty="0" smtClean="0"/>
              <a:t>Admin - Home</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94078" y="1935163"/>
            <a:ext cx="7555843" cy="4389437"/>
          </a:xfrm>
          <a:prstGeom prst="rect">
            <a:avLst/>
          </a:prstGeom>
          <a:noFill/>
          <a:ln>
            <a:noFill/>
          </a:ln>
        </p:spPr>
      </p:pic>
    </p:spTree>
    <p:extLst>
      <p:ext uri="{BB962C8B-B14F-4D97-AF65-F5344CB8AC3E}">
        <p14:creationId xmlns:p14="http://schemas.microsoft.com/office/powerpoint/2010/main" val="154797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2612" y="476672"/>
            <a:ext cx="3898776" cy="650336"/>
          </a:xfrm>
        </p:spPr>
        <p:txBody>
          <a:bodyPr>
            <a:normAutofit fontScale="90000"/>
          </a:bodyPr>
          <a:lstStyle/>
          <a:p>
            <a:r>
              <a:rPr lang="en-US" dirty="0" smtClean="0"/>
              <a:t>Admin – Login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5060" y="1556792"/>
            <a:ext cx="7422128" cy="4754314"/>
          </a:xfrm>
          <a:prstGeom prst="rect">
            <a:avLst/>
          </a:prstGeom>
        </p:spPr>
      </p:pic>
    </p:spTree>
    <p:extLst>
      <p:ext uri="{BB962C8B-B14F-4D97-AF65-F5344CB8AC3E}">
        <p14:creationId xmlns:p14="http://schemas.microsoft.com/office/powerpoint/2010/main" val="475624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4680" y="260648"/>
            <a:ext cx="2674640" cy="938368"/>
          </a:xfrm>
        </p:spPr>
        <p:txBody>
          <a:bodyPr/>
          <a:lstStyle/>
          <a:p>
            <a:r>
              <a:rPr lang="en-US" dirty="0" smtClean="0"/>
              <a:t>Add Flight</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556792"/>
            <a:ext cx="7931224" cy="4558347"/>
          </a:xfrm>
          <a:prstGeom prst="rect">
            <a:avLst/>
          </a:prstGeom>
          <a:noFill/>
          <a:ln>
            <a:noFill/>
          </a:ln>
        </p:spPr>
      </p:pic>
    </p:spTree>
    <p:extLst>
      <p:ext uri="{BB962C8B-B14F-4D97-AF65-F5344CB8AC3E}">
        <p14:creationId xmlns:p14="http://schemas.microsoft.com/office/powerpoint/2010/main" val="378178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520" y="404664"/>
            <a:ext cx="5554960" cy="794352"/>
          </a:xfrm>
        </p:spPr>
        <p:txBody>
          <a:bodyPr>
            <a:normAutofit fontScale="90000"/>
          </a:bodyPr>
          <a:lstStyle/>
          <a:p>
            <a:r>
              <a:rPr lang="en-US" dirty="0" smtClean="0"/>
              <a:t>Display List of Flights</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412777"/>
            <a:ext cx="6880608" cy="4911824"/>
          </a:xfrm>
          <a:prstGeom prst="rect">
            <a:avLst/>
          </a:prstGeom>
          <a:noFill/>
          <a:ln>
            <a:noFill/>
          </a:ln>
        </p:spPr>
      </p:pic>
    </p:spTree>
    <p:extLst>
      <p:ext uri="{BB962C8B-B14F-4D97-AF65-F5344CB8AC3E}">
        <p14:creationId xmlns:p14="http://schemas.microsoft.com/office/powerpoint/2010/main" val="3725831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404664"/>
            <a:ext cx="6347048" cy="722344"/>
          </a:xfrm>
        </p:spPr>
        <p:txBody>
          <a:bodyPr>
            <a:normAutofit fontScale="90000"/>
          </a:bodyPr>
          <a:lstStyle/>
          <a:p>
            <a:r>
              <a:rPr lang="en-US" dirty="0" smtClean="0"/>
              <a:t>Admin can Update Flight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320" y="1340769"/>
            <a:ext cx="7426080" cy="4983832"/>
          </a:xfrm>
          <a:prstGeom prst="rect">
            <a:avLst/>
          </a:prstGeom>
        </p:spPr>
      </p:pic>
    </p:spTree>
    <p:extLst>
      <p:ext uri="{BB962C8B-B14F-4D97-AF65-F5344CB8AC3E}">
        <p14:creationId xmlns:p14="http://schemas.microsoft.com/office/powerpoint/2010/main" val="3345618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584" y="476672"/>
            <a:ext cx="4402832" cy="722344"/>
          </a:xfrm>
        </p:spPr>
        <p:txBody>
          <a:bodyPr>
            <a:normAutofit fontScale="90000"/>
          </a:bodyPr>
          <a:lstStyle/>
          <a:p>
            <a:r>
              <a:rPr lang="en-US" dirty="0" smtClean="0"/>
              <a:t>Contact-Us-Page</a:t>
            </a:r>
            <a:endParaRPr lang="en-US" dirty="0"/>
          </a:p>
        </p:txBody>
      </p:sp>
      <p:pic>
        <p:nvPicPr>
          <p:cNvPr id="4" name="Picture 2" descr="C:\Users\win\Pictures\Contact.PNG"/>
          <p:cNvPicPr>
            <a:picLocks noGrp="1" noChangeAspect="1" noChangeArrowheads="1"/>
          </p:cNvPicPr>
          <p:nvPr>
            <p:ph idx="1"/>
          </p:nvPr>
        </p:nvPicPr>
        <p:blipFill>
          <a:blip r:embed="rId2" cstate="print"/>
          <a:srcRect/>
          <a:stretch>
            <a:fillRect/>
          </a:stretch>
        </p:blipFill>
        <p:spPr bwMode="auto">
          <a:xfrm>
            <a:off x="637441" y="1700808"/>
            <a:ext cx="7822992" cy="4320480"/>
          </a:xfrm>
          <a:prstGeom prst="rect">
            <a:avLst/>
          </a:prstGeom>
          <a:noFill/>
        </p:spPr>
      </p:pic>
    </p:spTree>
    <p:extLst>
      <p:ext uri="{BB962C8B-B14F-4D97-AF65-F5344CB8AC3E}">
        <p14:creationId xmlns:p14="http://schemas.microsoft.com/office/powerpoint/2010/main" val="388261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8676" y="260648"/>
            <a:ext cx="2746648" cy="722344"/>
          </a:xfrm>
        </p:spPr>
        <p:txBody>
          <a:bodyPr>
            <a:normAutofit fontScale="90000"/>
          </a:bodyPr>
          <a:lstStyle/>
          <a:p>
            <a:r>
              <a:rPr lang="en-US" dirty="0" smtClean="0"/>
              <a:t>Error Page</a:t>
            </a:r>
            <a:endParaRPr lang="en-US" dirty="0"/>
          </a:p>
        </p:txBody>
      </p:sp>
      <p:pic>
        <p:nvPicPr>
          <p:cNvPr id="4" name="Picture 2" descr="C:\Users\win\Pictures\ErroPage.PNG"/>
          <p:cNvPicPr>
            <a:picLocks noGrp="1" noChangeAspect="1" noChangeArrowheads="1"/>
          </p:cNvPicPr>
          <p:nvPr>
            <p:ph idx="1"/>
          </p:nvPr>
        </p:nvPicPr>
        <p:blipFill>
          <a:blip r:embed="rId2" cstate="print"/>
          <a:srcRect/>
          <a:stretch>
            <a:fillRect/>
          </a:stretch>
        </p:blipFill>
        <p:spPr bwMode="auto">
          <a:xfrm>
            <a:off x="467304" y="1204831"/>
            <a:ext cx="7993128" cy="5119770"/>
          </a:xfrm>
          <a:prstGeom prst="rect">
            <a:avLst/>
          </a:prstGeom>
          <a:noFill/>
        </p:spPr>
      </p:pic>
    </p:spTree>
    <p:extLst>
      <p:ext uri="{BB962C8B-B14F-4D97-AF65-F5344CB8AC3E}">
        <p14:creationId xmlns:p14="http://schemas.microsoft.com/office/powerpoint/2010/main" val="575854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2632" y="476672"/>
            <a:ext cx="3538736" cy="722344"/>
          </a:xfrm>
        </p:spPr>
        <p:txBody>
          <a:bodyPr>
            <a:normAutofit fontScale="90000"/>
          </a:bodyPr>
          <a:lstStyle/>
          <a:p>
            <a:r>
              <a:rPr lang="en-US" dirty="0" smtClean="0"/>
              <a:t>ER - Diagram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484785"/>
            <a:ext cx="7848872" cy="4863246"/>
          </a:xfrm>
          <a:prstGeom prst="rect">
            <a:avLst/>
          </a:prstGeom>
        </p:spPr>
      </p:pic>
    </p:spTree>
    <p:extLst>
      <p:ext uri="{BB962C8B-B14F-4D97-AF65-F5344CB8AC3E}">
        <p14:creationId xmlns:p14="http://schemas.microsoft.com/office/powerpoint/2010/main" val="366469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332656"/>
            <a:ext cx="8229600" cy="1143008"/>
          </a:xfrm>
        </p:spPr>
        <p:txBody>
          <a:bodyPr/>
          <a:lstStyle/>
          <a:p>
            <a:pPr algn="ctr"/>
            <a:r>
              <a:rPr lang="en-US" b="1" dirty="0"/>
              <a:t>Purpose</a:t>
            </a:r>
            <a:endParaRPr lang="en-US" b="1" dirty="0"/>
          </a:p>
        </p:txBody>
      </p:sp>
      <p:sp>
        <p:nvSpPr>
          <p:cNvPr id="6" name="Content Placeholder 5"/>
          <p:cNvSpPr>
            <a:spLocks noGrp="1"/>
          </p:cNvSpPr>
          <p:nvPr>
            <p:ph idx="1"/>
          </p:nvPr>
        </p:nvSpPr>
        <p:spPr>
          <a:xfrm>
            <a:off x="611560" y="1844824"/>
            <a:ext cx="7869560" cy="4479776"/>
          </a:xfrm>
        </p:spPr>
        <p:txBody>
          <a:bodyPr>
            <a:normAutofit/>
          </a:bodyPr>
          <a:lstStyle/>
          <a:p>
            <a:pPr algn="just"/>
            <a:r>
              <a:rPr lang="en-US" sz="2400" dirty="0"/>
              <a:t>An airline reservation system project is an essential tool for any airline company that seeks to enhance their customer experience, streamline their operations, and improve their overall efficiency. By providing an online platform for customers to make reservations, purchase tickets, and select their preferred seating, the airline reservation system enables airlines to provide a convenient and user-friendly experience to their customers. This, in turn, can help attract more customers and increase revenue for the airline.</a:t>
            </a:r>
            <a:endParaRPr lang="en-US" sz="2400" dirty="0"/>
          </a:p>
        </p:txBody>
      </p:sp>
    </p:spTree>
    <p:extLst>
      <p:ext uri="{BB962C8B-B14F-4D97-AF65-F5344CB8AC3E}">
        <p14:creationId xmlns:p14="http://schemas.microsoft.com/office/powerpoint/2010/main" val="19699189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78696" y="404664"/>
            <a:ext cx="2386608" cy="650336"/>
          </a:xfrm>
        </p:spPr>
        <p:txBody>
          <a:bodyPr>
            <a:normAutofit fontScale="90000"/>
          </a:bodyPr>
          <a:lstStyle/>
          <a:p>
            <a:r>
              <a:rPr lang="en-US" dirty="0" smtClean="0"/>
              <a:t>Features</a:t>
            </a:r>
            <a:endParaRPr lang="en-US" dirty="0"/>
          </a:p>
        </p:txBody>
      </p:sp>
      <p:sp>
        <p:nvSpPr>
          <p:cNvPr id="5" name="Content Placeholder 4"/>
          <p:cNvSpPr>
            <a:spLocks noGrp="1"/>
          </p:cNvSpPr>
          <p:nvPr>
            <p:ph idx="1"/>
          </p:nvPr>
        </p:nvSpPr>
        <p:spPr/>
        <p:txBody>
          <a:bodyPr/>
          <a:lstStyle/>
          <a:p>
            <a:r>
              <a:rPr lang="en-US" dirty="0"/>
              <a:t>User Registration</a:t>
            </a:r>
          </a:p>
          <a:p>
            <a:r>
              <a:rPr lang="en-US" dirty="0"/>
              <a:t>Flight Search</a:t>
            </a:r>
          </a:p>
          <a:p>
            <a:r>
              <a:rPr lang="en-US" dirty="0"/>
              <a:t>Booking:.</a:t>
            </a:r>
          </a:p>
          <a:p>
            <a:r>
              <a:rPr lang="en-US" dirty="0"/>
              <a:t>Payment Gateway:</a:t>
            </a:r>
          </a:p>
          <a:p>
            <a:r>
              <a:rPr lang="en-US" dirty="0"/>
              <a:t>Reservation Confirmation</a:t>
            </a:r>
          </a:p>
          <a:p>
            <a:endParaRPr lang="en-US" dirty="0"/>
          </a:p>
        </p:txBody>
      </p:sp>
    </p:spTree>
    <p:extLst>
      <p:ext uri="{BB962C8B-B14F-4D97-AF65-F5344CB8AC3E}">
        <p14:creationId xmlns:p14="http://schemas.microsoft.com/office/powerpoint/2010/main" val="359841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2612" y="404664"/>
            <a:ext cx="3898776" cy="662322"/>
          </a:xfrm>
        </p:spPr>
        <p:txBody>
          <a:bodyPr>
            <a:normAutofit fontScale="90000"/>
          </a:bodyPr>
          <a:lstStyle/>
          <a:p>
            <a:pPr algn="ctr"/>
            <a:r>
              <a:rPr lang="en-US" b="1" dirty="0" smtClean="0"/>
              <a:t>Conclusion</a:t>
            </a:r>
            <a:endParaRPr lang="en-US" dirty="0"/>
          </a:p>
        </p:txBody>
      </p:sp>
      <p:sp>
        <p:nvSpPr>
          <p:cNvPr id="3" name="Content Placeholder 2"/>
          <p:cNvSpPr>
            <a:spLocks noGrp="1"/>
          </p:cNvSpPr>
          <p:nvPr>
            <p:ph idx="1"/>
          </p:nvPr>
        </p:nvSpPr>
        <p:spPr>
          <a:xfrm>
            <a:off x="457200" y="1484784"/>
            <a:ext cx="8229600" cy="4389120"/>
          </a:xfrm>
        </p:spPr>
        <p:txBody>
          <a:bodyPr>
            <a:normAutofit/>
          </a:bodyPr>
          <a:lstStyle/>
          <a:p>
            <a:pPr marL="0" indent="0" algn="just">
              <a:buNone/>
            </a:pPr>
            <a:r>
              <a:rPr lang="en-US" sz="2400" dirty="0"/>
              <a:t>In conclusion, an airline reservation system is a crucial software application that allows customers to book and manage their flight tickets easily.</a:t>
            </a:r>
          </a:p>
          <a:p>
            <a:pPr marL="0" indent="0" algn="just">
              <a:buNone/>
            </a:pPr>
            <a:endParaRPr lang="en-US" sz="24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2852936"/>
            <a:ext cx="4956012" cy="1010970"/>
          </a:xfrm>
        </p:spPr>
        <p:txBody>
          <a:bodyPr>
            <a:noAutofit/>
          </a:bodyPr>
          <a:lstStyle/>
          <a:p>
            <a:r>
              <a:rPr lang="en-US" sz="6000" b="1" dirty="0" smtClean="0">
                <a:latin typeface="Times New Roman" pitchFamily="18" charset="0"/>
                <a:cs typeface="Times New Roman" pitchFamily="18" charset="0"/>
              </a:rPr>
              <a:t>Thank </a:t>
            </a:r>
            <a:r>
              <a:rPr lang="en-US" sz="6000" b="1" dirty="0">
                <a:latin typeface="Times New Roman" pitchFamily="18" charset="0"/>
                <a:cs typeface="Times New Roman" pitchFamily="18" charset="0"/>
              </a:rPr>
              <a:t>Y</a:t>
            </a:r>
            <a:r>
              <a:rPr lang="en-US" sz="6000" b="1" dirty="0" smtClean="0">
                <a:latin typeface="Times New Roman" pitchFamily="18" charset="0"/>
                <a:cs typeface="Times New Roman" pitchFamily="18" charset="0"/>
              </a:rPr>
              <a:t>ou</a:t>
            </a:r>
            <a:endParaRPr lang="en-US" sz="6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14400" y="260350"/>
            <a:ext cx="8229600" cy="1143000"/>
          </a:xfrm>
        </p:spPr>
        <p:txBody>
          <a:bodyPr/>
          <a:lstStyle/>
          <a:p>
            <a:pPr algn="ctr"/>
            <a:r>
              <a:rPr lang="en-US" b="1" dirty="0" smtClean="0"/>
              <a:t>Use Case Diagram-</a:t>
            </a:r>
            <a:endParaRPr lang="en-US" b="1"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15211"/>
            <a:ext cx="7093415" cy="5086189"/>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9712" y="692696"/>
            <a:ext cx="5472608" cy="861774"/>
          </a:xfrm>
          <a:prstGeom prst="rect">
            <a:avLst/>
          </a:prstGeom>
        </p:spPr>
        <p:txBody>
          <a:bodyPr wrap="square">
            <a:spAutoFit/>
          </a:bodyPr>
          <a:lstStyle/>
          <a:p>
            <a:r>
              <a:rPr lang="en-US" sz="5000" b="1" dirty="0">
                <a:solidFill>
                  <a:schemeClr val="tx2"/>
                </a:solidFill>
                <a:latin typeface="+mj-lt"/>
                <a:ea typeface="+mj-ea"/>
                <a:cs typeface="+mj-cs"/>
              </a:rPr>
              <a:t>Architectural View </a:t>
            </a:r>
          </a:p>
        </p:txBody>
      </p:sp>
      <p:pic>
        <p:nvPicPr>
          <p:cNvPr id="4" name="Picture 3" descr="Archite.jpeg"/>
          <p:cNvPicPr/>
          <p:nvPr/>
        </p:nvPicPr>
        <p:blipFill>
          <a:blip r:embed="rId2" cstate="print"/>
          <a:stretch>
            <a:fillRect/>
          </a:stretch>
        </p:blipFill>
        <p:spPr>
          <a:xfrm>
            <a:off x="1571496" y="1916832"/>
            <a:ext cx="6289040" cy="383413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328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normAutofit/>
          </a:bodyPr>
          <a:lstStyle/>
          <a:p>
            <a:pPr algn="ctr"/>
            <a:r>
              <a:rPr lang="en-US" sz="4800" b="1" dirty="0" smtClean="0"/>
              <a:t>MODULES</a:t>
            </a:r>
            <a:endParaRPr lang="en-US" sz="4800" b="1" dirty="0"/>
          </a:p>
        </p:txBody>
      </p:sp>
      <p:sp>
        <p:nvSpPr>
          <p:cNvPr id="3" name="Content Placeholder 2"/>
          <p:cNvSpPr>
            <a:spLocks noGrp="1"/>
          </p:cNvSpPr>
          <p:nvPr>
            <p:ph idx="1"/>
          </p:nvPr>
        </p:nvSpPr>
        <p:spPr>
          <a:xfrm>
            <a:off x="683568" y="2204864"/>
            <a:ext cx="8229600" cy="4110046"/>
          </a:xfrm>
        </p:spPr>
        <p:txBody>
          <a:bodyPr>
            <a:normAutofit/>
          </a:bodyPr>
          <a:lstStyle/>
          <a:p>
            <a:pPr>
              <a:buNone/>
            </a:pPr>
            <a:r>
              <a:rPr lang="en-US" sz="2400" b="1" dirty="0"/>
              <a:t>Customer </a:t>
            </a:r>
            <a:r>
              <a:rPr lang="en-US" sz="2400" b="1" dirty="0" smtClean="0"/>
              <a:t>Module</a:t>
            </a:r>
            <a:endParaRPr lang="en-US" sz="2400" b="1" dirty="0"/>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Login and Registration</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Search Flight</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Book Flight</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Add passenger page</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Booking Summary page</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Booking History Page</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Make Payment Page</a:t>
            </a:r>
          </a:p>
          <a:p>
            <a:pPr marL="914400" lvl="1" indent="-384175">
              <a:lnSpc>
                <a:spcPct val="104000"/>
              </a:lnSpc>
              <a:spcBef>
                <a:spcPts val="500"/>
              </a:spcBef>
              <a:spcAft>
                <a:spcPts val="200"/>
              </a:spcAft>
              <a:buFont typeface="Franklin Gothic Book" panose="020B0503020102020204" pitchFamily="34" charset="0"/>
              <a:buChar char="–"/>
            </a:pPr>
            <a:r>
              <a:rPr lang="en-US" sz="2000" i="1" dirty="0">
                <a:solidFill>
                  <a:schemeClr val="tx2"/>
                </a:solidFill>
              </a:rPr>
              <a:t>Print ticket page</a:t>
            </a:r>
          </a:p>
          <a:p>
            <a:pPr marL="0" indent="0">
              <a:buNone/>
            </a:pPr>
            <a:endParaRPr lang="en-US" dirty="0" smtClean="0"/>
          </a:p>
          <a:p>
            <a:endParaRPr lang="en-US" dirty="0" smtClean="0"/>
          </a:p>
          <a:p>
            <a:pPr>
              <a:buNone/>
            </a:pPr>
            <a:endParaRPr lang="en-US"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844824"/>
            <a:ext cx="6466687" cy="4389120"/>
          </a:xfrm>
        </p:spPr>
        <p:txBody>
          <a:bodyPr>
            <a:normAutofit/>
          </a:bodyPr>
          <a:lstStyle/>
          <a:p>
            <a:pPr>
              <a:buNone/>
            </a:pPr>
            <a:r>
              <a:rPr lang="en-US" b="1" dirty="0" smtClean="0"/>
              <a:t>Administrative Modules</a:t>
            </a:r>
          </a:p>
          <a:p>
            <a:pPr>
              <a:buNone/>
            </a:pPr>
            <a:endParaRPr lang="en-US" b="1" dirty="0" smtClean="0"/>
          </a:p>
          <a:p>
            <a:r>
              <a:rPr lang="en-US" dirty="0"/>
              <a:t>Admin Home Page</a:t>
            </a:r>
          </a:p>
          <a:p>
            <a:r>
              <a:rPr lang="en-US" dirty="0"/>
              <a:t>Admin Login Page</a:t>
            </a:r>
          </a:p>
          <a:p>
            <a:r>
              <a:rPr lang="en-US" dirty="0"/>
              <a:t>Admin can add flights</a:t>
            </a:r>
          </a:p>
          <a:p>
            <a:r>
              <a:rPr lang="en-US" dirty="0"/>
              <a:t>Admin can update add flights</a:t>
            </a:r>
          </a:p>
          <a:p>
            <a:r>
              <a:rPr lang="en-US" dirty="0"/>
              <a:t>Available flight list page</a:t>
            </a:r>
          </a:p>
          <a:p>
            <a:endParaRPr lang="en-US" dirty="0" smtClean="0"/>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28694"/>
          </a:xfrm>
        </p:spPr>
        <p:txBody>
          <a:bodyPr>
            <a:normAutofit/>
          </a:bodyPr>
          <a:lstStyle/>
          <a:p>
            <a:pPr algn="ctr"/>
            <a:r>
              <a:rPr lang="en-US" sz="4800" b="1" dirty="0" smtClean="0"/>
              <a:t>Technology</a:t>
            </a:r>
            <a:endParaRPr lang="en-US" sz="4800" b="1" dirty="0"/>
          </a:p>
        </p:txBody>
      </p:sp>
      <p:sp>
        <p:nvSpPr>
          <p:cNvPr id="3" name="Rectangle 2"/>
          <p:cNvSpPr/>
          <p:nvPr/>
        </p:nvSpPr>
        <p:spPr>
          <a:xfrm>
            <a:off x="1043608" y="1916832"/>
            <a:ext cx="7272808" cy="2412968"/>
          </a:xfrm>
          <a:prstGeom prst="rect">
            <a:avLst/>
          </a:prstGeom>
        </p:spPr>
        <p:txBody>
          <a:bodyPr wrap="square">
            <a:spAutoFit/>
          </a:bodyPr>
          <a:lstStyle/>
          <a:p>
            <a:pPr marL="274320" indent="-274320">
              <a:spcBef>
                <a:spcPct val="20000"/>
              </a:spcBef>
              <a:buClr>
                <a:schemeClr val="accent3"/>
              </a:buClr>
              <a:buSzPct val="95000"/>
              <a:buFont typeface="Wingdings 2"/>
              <a:buChar char=""/>
            </a:pPr>
            <a:r>
              <a:rPr lang="en-US" sz="2600" dirty="0"/>
              <a:t>Front End: </a:t>
            </a:r>
            <a:r>
              <a:rPr lang="en-US" sz="2600" dirty="0" smtClean="0"/>
              <a:t>Html </a:t>
            </a:r>
            <a:r>
              <a:rPr lang="en-US" sz="2600" dirty="0"/>
              <a:t>5,Css 3 </a:t>
            </a:r>
            <a:r>
              <a:rPr lang="en-US" sz="2600" dirty="0" smtClean="0"/>
              <a:t>,Bootstrap 5,React JS 17,   </a:t>
            </a:r>
            <a:r>
              <a:rPr lang="en-US" sz="2600" dirty="0" err="1" smtClean="0"/>
              <a:t>Axios</a:t>
            </a:r>
            <a:endParaRPr lang="en-US" sz="2600" dirty="0" smtClean="0"/>
          </a:p>
          <a:p>
            <a:pPr marL="274320" indent="-274320">
              <a:spcBef>
                <a:spcPct val="20000"/>
              </a:spcBef>
              <a:buClr>
                <a:schemeClr val="accent3"/>
              </a:buClr>
              <a:buSzPct val="95000"/>
              <a:buFont typeface="Wingdings 2"/>
              <a:buChar char=""/>
            </a:pPr>
            <a:r>
              <a:rPr lang="en-US" sz="2600" dirty="0" smtClean="0"/>
              <a:t>Back End : Spring boot , Maven ,Hibernate</a:t>
            </a:r>
          </a:p>
          <a:p>
            <a:pPr marL="274320" indent="-274320">
              <a:spcBef>
                <a:spcPct val="20000"/>
              </a:spcBef>
              <a:buClr>
                <a:schemeClr val="accent3"/>
              </a:buClr>
              <a:buSzPct val="95000"/>
              <a:buFont typeface="Wingdings 2"/>
              <a:buChar char=""/>
            </a:pPr>
            <a:r>
              <a:rPr lang="en-US" sz="2600" dirty="0" smtClean="0"/>
              <a:t>Database </a:t>
            </a:r>
            <a:r>
              <a:rPr lang="en-US" sz="2600" dirty="0"/>
              <a:t>: MYSQL </a:t>
            </a:r>
            <a:r>
              <a:rPr lang="en-US" sz="2600" dirty="0" smtClean="0"/>
              <a:t>8.0</a:t>
            </a:r>
          </a:p>
          <a:p>
            <a:pPr marL="274320" indent="-274320">
              <a:spcBef>
                <a:spcPct val="20000"/>
              </a:spcBef>
              <a:buClr>
                <a:schemeClr val="accent3"/>
              </a:buClr>
              <a:buSzPct val="95000"/>
              <a:buFont typeface="Wingdings 2"/>
              <a:buChar char=""/>
            </a:pPr>
            <a:r>
              <a:rPr lang="en-US" sz="2600" dirty="0" smtClean="0"/>
              <a:t>IDE : Eclipse 2022, VS Code</a:t>
            </a:r>
            <a:endParaRPr lang="en-IN" sz="2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5856" y="620688"/>
            <a:ext cx="3220562" cy="830997"/>
          </a:xfrm>
          <a:prstGeom prst="rect">
            <a:avLst/>
          </a:prstGeom>
        </p:spPr>
        <p:txBody>
          <a:bodyPr wrap="none">
            <a:spAutoFit/>
          </a:bodyPr>
          <a:lstStyle/>
          <a:p>
            <a:pPr algn="ctr">
              <a:spcBef>
                <a:spcPct val="0"/>
              </a:spcBef>
            </a:pPr>
            <a:r>
              <a:rPr lang="en-US" sz="4800" b="1" dirty="0">
                <a:solidFill>
                  <a:schemeClr val="tx2"/>
                </a:solidFill>
                <a:latin typeface="+mj-lt"/>
                <a:ea typeface="+mj-ea"/>
                <a:cs typeface="+mj-cs"/>
              </a:rPr>
              <a:t>Home page </a:t>
            </a: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700808"/>
            <a:ext cx="7292606" cy="3816424"/>
          </a:xfrm>
          <a:prstGeom prst="rect">
            <a:avLst/>
          </a:prstGeom>
          <a:noFill/>
          <a:ln>
            <a:noFill/>
          </a:ln>
        </p:spPr>
      </p:pic>
    </p:spTree>
    <p:extLst>
      <p:ext uri="{BB962C8B-B14F-4D97-AF65-F5344CB8AC3E}">
        <p14:creationId xmlns:p14="http://schemas.microsoft.com/office/powerpoint/2010/main" val="2740222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1420</TotalTime>
  <Words>390</Words>
  <Application>Microsoft Office PowerPoint</Application>
  <PresentationFormat>On-screen Show (4:3)</PresentationFormat>
  <Paragraphs>71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Constantia</vt:lpstr>
      <vt:lpstr>Franklin Gothic Book</vt:lpstr>
      <vt:lpstr>Times New Roman</vt:lpstr>
      <vt:lpstr>Wingdings 2</vt:lpstr>
      <vt:lpstr>Flow</vt:lpstr>
      <vt:lpstr>AIRLINE RESERVATION SYSTEM</vt:lpstr>
      <vt:lpstr>Introduction</vt:lpstr>
      <vt:lpstr>Purpose</vt:lpstr>
      <vt:lpstr>Use Case Diagram-</vt:lpstr>
      <vt:lpstr>PowerPoint Presentation</vt:lpstr>
      <vt:lpstr>MODULES</vt:lpstr>
      <vt:lpstr>PowerPoint Presentation</vt:lpstr>
      <vt:lpstr>Technology</vt:lpstr>
      <vt:lpstr>PowerPoint Presentation</vt:lpstr>
      <vt:lpstr>User Flow Chart</vt:lpstr>
      <vt:lpstr>Register </vt:lpstr>
      <vt:lpstr>Login</vt:lpstr>
      <vt:lpstr>Forgot Password</vt:lpstr>
      <vt:lpstr>Login</vt:lpstr>
      <vt:lpstr>Search Flight</vt:lpstr>
      <vt:lpstr>After Book</vt:lpstr>
      <vt:lpstr>Booking Summary</vt:lpstr>
      <vt:lpstr>Payment</vt:lpstr>
      <vt:lpstr>Ticket Generated</vt:lpstr>
      <vt:lpstr>Successful Ticket Mail</vt:lpstr>
      <vt:lpstr>Admin Flow Chart</vt:lpstr>
      <vt:lpstr>Admin - Home</vt:lpstr>
      <vt:lpstr>Admin – Login </vt:lpstr>
      <vt:lpstr>Add Flight</vt:lpstr>
      <vt:lpstr>Display List of Flights</vt:lpstr>
      <vt:lpstr>Admin can Update Flight</vt:lpstr>
      <vt:lpstr>Contact-Us-Page</vt:lpstr>
      <vt:lpstr>Error Page</vt:lpstr>
      <vt:lpstr>ER - Diagram</vt:lpstr>
      <vt:lpstr>Features</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dc:title>
  <dc:creator>Lenovo</dc:creator>
  <cp:lastModifiedBy>Admin</cp:lastModifiedBy>
  <cp:revision>102</cp:revision>
  <dcterms:created xsi:type="dcterms:W3CDTF">2022-04-08T16:05:16Z</dcterms:created>
  <dcterms:modified xsi:type="dcterms:W3CDTF">2023-03-13T17:07:32Z</dcterms:modified>
</cp:coreProperties>
</file>